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3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B99B0-A934-44C0-8E39-07CCC862D1EA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08AEB-EE83-4780-9FA9-0393511D7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62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08AEB-EE83-4780-9FA9-0393511D750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11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картинки\ЗЕЛЕН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1903141"/>
            <a:ext cx="7772400" cy="3096343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+mn-lt"/>
              </a:rPr>
              <a:t>Классификация мелиораций </a:t>
            </a:r>
            <a:r>
              <a:rPr lang="ru-RU" b="1" dirty="0" smtClean="0">
                <a:latin typeface="+mn-lt"/>
              </a:rPr>
              <a:t>по </a:t>
            </a:r>
            <a:r>
              <a:rPr lang="ru-RU" b="1" dirty="0">
                <a:latin typeface="+mn-lt"/>
              </a:rPr>
              <a:t>воздействию на 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природные компоненты или их комплексы </a:t>
            </a:r>
            <a:endParaRPr lang="ru-RU" b="1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50851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(по А. М. Шульгину, В. Г. </a:t>
            </a:r>
            <a:r>
              <a:rPr lang="ru-RU" b="1" dirty="0" err="1"/>
              <a:t>Гриневецкому</a:t>
            </a:r>
            <a:r>
              <a:rPr lang="ru-RU" b="1" dirty="0"/>
              <a:t>, </a:t>
            </a:r>
            <a:endParaRPr lang="ru-RU" b="1" dirty="0" smtClean="0"/>
          </a:p>
          <a:p>
            <a:pPr algn="ctr"/>
            <a:r>
              <a:rPr lang="ru-RU" b="1" dirty="0" smtClean="0"/>
              <a:t>В</a:t>
            </a:r>
            <a:r>
              <a:rPr lang="ru-RU" b="1" dirty="0"/>
              <a:t>. С. </a:t>
            </a:r>
            <a:r>
              <a:rPr lang="ru-RU" b="1" dirty="0" err="1"/>
              <a:t>Аношко</a:t>
            </a:r>
            <a:r>
              <a:rPr lang="ru-RU" b="1" dirty="0"/>
              <a:t> и др.)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792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982303"/>
              </p:ext>
            </p:extLst>
          </p:nvPr>
        </p:nvGraphicFramePr>
        <p:xfrm>
          <a:off x="251520" y="260648"/>
          <a:ext cx="8352927" cy="60707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7101"/>
                <a:gridCol w="3193557"/>
                <a:gridCol w="3832269"/>
              </a:tblGrid>
              <a:tr h="265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Подтип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Вид</a:t>
                      </a:r>
                      <a:endParaRPr lang="ru-RU" sz="1400" b="1" u="none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35560" marR="35560" marT="0" marB="0"/>
                </a:tc>
              </a:tr>
              <a:tr h="866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Осушительные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Осушение болот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Осушение заболоченных земель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55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Паводко</a:t>
                      </a:r>
                      <a:r>
                        <a:rPr lang="ru-RU" sz="1600" dirty="0">
                          <a:effectLst/>
                        </a:rPr>
                        <a:t>-регулирующие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затоплением и паводками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подтоплением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>
                          <a:effectLst/>
                        </a:rPr>
                        <a:t>Ликвидация поверхностного застаивания вод атмосферных осадков (вымочек)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455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Оросительные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Увлажнительное орошение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Удобрительное орошение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Отеплительное орошение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Почвоочистное</a:t>
                      </a:r>
                      <a:r>
                        <a:rPr lang="ru-RU" sz="1600" dirty="0">
                          <a:effectLst/>
                        </a:rPr>
                        <a:t> орошение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Дезинфицирующее орошение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609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Осушительно-увлажнительные (осушительно-оросительные)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Регулирование водно-воздушного </a:t>
                      </a:r>
                      <a:r>
                        <a:rPr lang="ru-RU" sz="1600" dirty="0" smtClean="0">
                          <a:effectLst/>
                        </a:rPr>
                        <a:t>режима </a:t>
                      </a:r>
                      <a:r>
                        <a:rPr lang="ru-RU" sz="1600" dirty="0">
                          <a:effectLst/>
                        </a:rPr>
                        <a:t>осушаемых почв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Орошение осушаемых болот и </a:t>
                      </a:r>
                      <a:r>
                        <a:rPr lang="ru-RU" sz="1600" dirty="0" err="1">
                          <a:effectLst/>
                        </a:rPr>
                        <a:t>заболо-ченных</a:t>
                      </a:r>
                      <a:r>
                        <a:rPr lang="ru-RU" sz="1600" dirty="0">
                          <a:effectLst/>
                        </a:rPr>
                        <a:t> земель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66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Обводнительные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Обводнение безводных территорий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Обводнение маловодных территорий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Обводнение в условиях </a:t>
                      </a:r>
                      <a:r>
                        <a:rPr lang="ru-RU" sz="1600" dirty="0" err="1">
                          <a:effectLst/>
                        </a:rPr>
                        <a:t>гумидной</a:t>
                      </a:r>
                      <a:r>
                        <a:rPr lang="ru-RU" sz="1600" dirty="0">
                          <a:effectLst/>
                        </a:rPr>
                        <a:t> зоны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5576" y="899688"/>
            <a:ext cx="3600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Гидротехнические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35518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672911"/>
              </p:ext>
            </p:extLst>
          </p:nvPr>
        </p:nvGraphicFramePr>
        <p:xfrm>
          <a:off x="323528" y="476672"/>
          <a:ext cx="8424936" cy="62646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3712"/>
                <a:gridCol w="3191656"/>
                <a:gridCol w="3989568"/>
              </a:tblGrid>
              <a:tr h="263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Подтип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Вид</a:t>
                      </a:r>
                      <a:endParaRPr lang="ru-RU" sz="1400" b="1" u="none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00859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Осушительно-регулирующие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Устройство ложбин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Узкозагонная</a:t>
                      </a:r>
                      <a:r>
                        <a:rPr lang="ru-RU" sz="1600" dirty="0">
                          <a:effectLst/>
                        </a:rPr>
                        <a:t> вспашка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Профилирование почвы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Бороздование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Гребневание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Грядование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Щелевание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Кротование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5576" y="868955"/>
            <a:ext cx="36004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/>
              <a:t>Агротехнические</a:t>
            </a:r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val="68767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190965"/>
              </p:ext>
            </p:extLst>
          </p:nvPr>
        </p:nvGraphicFramePr>
        <p:xfrm>
          <a:off x="539552" y="476672"/>
          <a:ext cx="8208910" cy="6033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9755"/>
                <a:gridCol w="3079624"/>
                <a:gridCol w="3849531"/>
              </a:tblGrid>
              <a:tr h="391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Подтип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Вид</a:t>
                      </a:r>
                      <a:endParaRPr lang="ru-RU" sz="1400" b="1" u="none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35560" marR="35560" marT="0" marB="0"/>
                </a:tc>
              </a:tr>
              <a:tr h="1984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Аккумуляционные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Почвозащитные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Безотвальное рыхление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Глубокая вспашка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Разуплотнение почвы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плоскостной эрозией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овражной эрозией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дефляцией почв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суффозией почв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1577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Почвореконструктивные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Создание почвенного покрова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Гранулометрическое обогащение почв (</a:t>
                      </a:r>
                      <a:r>
                        <a:rPr lang="ru-RU" sz="1600" dirty="0" err="1">
                          <a:effectLst/>
                        </a:rPr>
                        <a:t>пескование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глинование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Увеличение мощности перегнойного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горизонта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946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Культуртехнические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Планировка поверхности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Землеочистка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Землеустройство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20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Ландшафтно-</a:t>
                      </a:r>
                      <a:r>
                        <a:rPr lang="ru-RU" sz="1600" dirty="0" err="1">
                          <a:effectLst/>
                        </a:rPr>
                        <a:t>рекультивационные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Рекультивация карьеров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– торфяных выработок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– отвалов горных пород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– </a:t>
                      </a:r>
                      <a:r>
                        <a:rPr lang="ru-RU" sz="1600" dirty="0" err="1">
                          <a:effectLst/>
                        </a:rPr>
                        <a:t>золоотвалов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– разрушений природной стихии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(паводков, пыльных бурь,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ураганов и т.д.)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71" marR="3437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41061" y="1340768"/>
            <a:ext cx="3600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/>
              <a:t>Земельные</a:t>
            </a:r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val="15939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820595"/>
              </p:ext>
            </p:extLst>
          </p:nvPr>
        </p:nvGraphicFramePr>
        <p:xfrm>
          <a:off x="251520" y="260647"/>
          <a:ext cx="8568952" cy="64087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5886"/>
                <a:gridCol w="3214696"/>
                <a:gridCol w="4018370"/>
              </a:tblGrid>
              <a:tr h="301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Подтип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Вид</a:t>
                      </a:r>
                      <a:endParaRPr lang="ru-RU" sz="1400" b="1" u="none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35560" marR="35560" marT="0" marB="0"/>
                </a:tc>
              </a:tr>
              <a:tr h="22901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Фитореконструктивные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Создание лесополос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Сплошное (массивное) лесонасаждение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Фитонцидные</a:t>
                      </a:r>
                      <a:r>
                        <a:rPr lang="ru-RU" sz="1600" dirty="0">
                          <a:effectLst/>
                        </a:rPr>
                        <a:t> (курортные) насаждения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169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Ландшафтно-защитные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Водоохрана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Ветрорегулирование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Снегорегулирование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Берегозащита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оползнями и обвалами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5576" y="1340768"/>
            <a:ext cx="3600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/>
              <a:t>Растительные</a:t>
            </a:r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val="189830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517054"/>
              </p:ext>
            </p:extLst>
          </p:nvPr>
        </p:nvGraphicFramePr>
        <p:xfrm>
          <a:off x="395535" y="548681"/>
          <a:ext cx="8352930" cy="5976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2208"/>
                <a:gridCol w="3133654"/>
                <a:gridCol w="3917068"/>
              </a:tblGrid>
              <a:tr h="274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Подтип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Вид</a:t>
                      </a:r>
                      <a:endParaRPr lang="ru-RU" sz="1400" b="1" u="none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35560" marR="35560" marT="0" marB="0"/>
                </a:tc>
              </a:tr>
              <a:tr h="2591760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Тепловые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заморозками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Акваторно</a:t>
                      </a:r>
                      <a:r>
                        <a:rPr lang="ru-RU" sz="1600" dirty="0">
                          <a:effectLst/>
                        </a:rPr>
                        <a:t>-тепловая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Агротепловая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</a:t>
                      </a:r>
                      <a:r>
                        <a:rPr lang="ru-RU" sz="1600" dirty="0" err="1">
                          <a:effectLst/>
                        </a:rPr>
                        <a:t>выпреванием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Борьба с вымерзанием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550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Влагораспределительные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Искусственное вызывание атмосферных осадков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Регулирование снеготаяния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5550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Ветроослабляющие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Противоураганные</a:t>
                      </a:r>
                      <a:r>
                        <a:rPr lang="ru-RU" sz="1600" dirty="0">
                          <a:effectLst/>
                        </a:rPr>
                        <a:t> мероприятия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(в местах зарождения урагана)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Местные мероприятия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5576" y="1340768"/>
            <a:ext cx="36004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/>
              <a:t>Климатические</a:t>
            </a:r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val="10646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26923"/>
              </p:ext>
            </p:extLst>
          </p:nvPr>
        </p:nvGraphicFramePr>
        <p:xfrm>
          <a:off x="323528" y="332658"/>
          <a:ext cx="8496944" cy="6264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4660"/>
                <a:gridCol w="3187682"/>
                <a:gridCol w="3984602"/>
              </a:tblGrid>
              <a:tr h="360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Подтип</a:t>
                      </a:r>
                      <a:endParaRPr lang="ru-RU" sz="1400" b="1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>
                          <a:effectLst/>
                        </a:rPr>
                        <a:t>Вид</a:t>
                      </a:r>
                      <a:endParaRPr lang="ru-RU" sz="1400" b="1" u="none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35560" marR="35560" marT="0" marB="0"/>
                </a:tc>
              </a:tr>
              <a:tr h="48444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Солеобогатительные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Кислоторегулирующие</a:t>
                      </a:r>
                      <a:endParaRPr lang="ru-RU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Почвоукрепляющие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Внесение минеральных удобрений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Регулирование распределения</a:t>
                      </a:r>
                    </a:p>
                    <a:p>
                      <a:pPr algn="jus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питательных веществ в ландшафте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Известкование почв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Кислотование</a:t>
                      </a:r>
                      <a:r>
                        <a:rPr lang="ru-RU" sz="1600" dirty="0">
                          <a:effectLst/>
                        </a:rPr>
                        <a:t> почв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Гипсование почв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Оструктуривание</a:t>
                      </a:r>
                      <a:r>
                        <a:rPr lang="ru-RU" sz="1600" dirty="0">
                          <a:effectLst/>
                        </a:rPr>
                        <a:t> почв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Противодефляционное</a:t>
                      </a:r>
                      <a:r>
                        <a:rPr lang="ru-RU" sz="1600" dirty="0">
                          <a:effectLst/>
                        </a:rPr>
                        <a:t> закрепление почв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Силикатизация </a:t>
                      </a:r>
                      <a:r>
                        <a:rPr lang="ru-RU" sz="1600" dirty="0" err="1">
                          <a:effectLst/>
                        </a:rPr>
                        <a:t>почвогрунтов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0601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Санитарно-дезинфекционные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Применение арборицидов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ru-RU" sz="1600" dirty="0">
                          <a:effectLst/>
                        </a:rPr>
                        <a:t>Применение пестицидов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60" marR="3556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25588" y="284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340768"/>
            <a:ext cx="4320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/>
              <a:t>Химические</a:t>
            </a:r>
            <a:endParaRPr lang="ru-RU" sz="22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093809" y="1340768"/>
            <a:ext cx="3600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err="1" smtClean="0"/>
              <a:t>Агрохимическме</a:t>
            </a:r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val="117329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281</Words>
  <Application>Microsoft Office PowerPoint</Application>
  <PresentationFormat>Экран (4:3)</PresentationFormat>
  <Paragraphs>136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Классификация мелиораций по воздействию на  природные компоненты или их комплексы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Режим орошения сельскохозяйственных  культур</dc:title>
  <dc:creator>Juliya</dc:creator>
  <cp:lastModifiedBy>Fora1</cp:lastModifiedBy>
  <cp:revision>15</cp:revision>
  <dcterms:created xsi:type="dcterms:W3CDTF">2013-11-30T16:30:16Z</dcterms:created>
  <dcterms:modified xsi:type="dcterms:W3CDTF">2014-02-02T10:31:42Z</dcterms:modified>
</cp:coreProperties>
</file>